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3.1 – Introduction to Chemical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</a:t>
            </a:r>
            <a:r>
              <a:rPr lang="en-US" dirty="0" smtClean="0"/>
              <a:t>3 – Chemical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Synthesis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A synthesis reaction is when </a:t>
            </a:r>
            <a:r>
              <a:rPr lang="en-CA" u="sng" dirty="0" smtClean="0"/>
              <a:t>two or more simple compounds</a:t>
            </a:r>
            <a:r>
              <a:rPr lang="en-CA" dirty="0" smtClean="0"/>
              <a:t> combine to form a </a:t>
            </a:r>
            <a:r>
              <a:rPr lang="en-CA" u="sng" dirty="0" smtClean="0"/>
              <a:t>more complicated one</a:t>
            </a:r>
            <a:r>
              <a:rPr lang="en-CA" dirty="0" smtClean="0"/>
              <a:t>. These reactions come in the general form of</a:t>
            </a:r>
            <a:r>
              <a:rPr lang="en-CA" dirty="0" smtClean="0"/>
              <a:t>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	</a:t>
            </a:r>
            <a:r>
              <a:rPr lang="en-CA" b="1" dirty="0" smtClean="0"/>
              <a:t> A + B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en-CA" b="1" dirty="0" smtClean="0"/>
              <a:t> AB</a:t>
            </a:r>
          </a:p>
          <a:p>
            <a:pPr>
              <a:buNone/>
            </a:pPr>
            <a:endParaRPr lang="en-CA" b="1" dirty="0" smtClean="0"/>
          </a:p>
          <a:p>
            <a:r>
              <a:rPr lang="en-CA" dirty="0" smtClean="0"/>
              <a:t>One example of a synthesis reaction is the combination of iron and </a:t>
            </a:r>
            <a:r>
              <a:rPr lang="en-CA" dirty="0" err="1" smtClean="0"/>
              <a:t>sulfur</a:t>
            </a:r>
            <a:r>
              <a:rPr lang="en-CA" dirty="0" smtClean="0"/>
              <a:t> to form iron (II) </a:t>
            </a:r>
            <a:r>
              <a:rPr lang="en-CA" dirty="0" err="1" smtClean="0"/>
              <a:t>sulfide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	</a:t>
            </a:r>
            <a:r>
              <a:rPr lang="en-CA" b="1" dirty="0" smtClean="0"/>
              <a:t> </a:t>
            </a:r>
            <a:r>
              <a:rPr lang="en-CA" dirty="0" smtClean="0"/>
              <a:t>8Fe </a:t>
            </a:r>
            <a:r>
              <a:rPr lang="en-CA" dirty="0" smtClean="0"/>
              <a:t>+ S</a:t>
            </a:r>
            <a:r>
              <a:rPr lang="en-CA" baseline="-25000" dirty="0" smtClean="0"/>
              <a:t>8</a:t>
            </a:r>
            <a:r>
              <a:rPr lang="en-CA" dirty="0" smtClean="0"/>
              <a:t> </a:t>
            </a: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 8FeS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Decomposition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A decomposition reaction is the </a:t>
            </a:r>
            <a:r>
              <a:rPr lang="en-CA" u="sng" dirty="0" smtClean="0"/>
              <a:t>opposite</a:t>
            </a:r>
            <a:r>
              <a:rPr lang="en-CA" dirty="0" smtClean="0"/>
              <a:t> of a synthesis reaction - a complex molecule </a:t>
            </a:r>
            <a:r>
              <a:rPr lang="en-CA" u="sng" dirty="0" smtClean="0"/>
              <a:t>breaks down</a:t>
            </a:r>
            <a:r>
              <a:rPr lang="en-CA" dirty="0" smtClean="0"/>
              <a:t> to make simpler ones. These reactions come in the </a:t>
            </a:r>
            <a:r>
              <a:rPr lang="en-CA" dirty="0" smtClean="0"/>
              <a:t>general </a:t>
            </a:r>
            <a:r>
              <a:rPr lang="en-CA" dirty="0" smtClean="0"/>
              <a:t>form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	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		</a:t>
            </a:r>
            <a:r>
              <a:rPr lang="en-CA" b="1" dirty="0" smtClean="0"/>
              <a:t> AB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en-CA" b="1" dirty="0" smtClean="0"/>
              <a:t> </a:t>
            </a:r>
            <a:r>
              <a:rPr lang="en-CA" b="1" dirty="0" smtClean="0"/>
              <a:t>A + </a:t>
            </a:r>
            <a:r>
              <a:rPr lang="en-CA" b="1" dirty="0" smtClean="0"/>
              <a:t>B</a:t>
            </a:r>
          </a:p>
          <a:p>
            <a:pPr>
              <a:buNone/>
            </a:pPr>
            <a:endParaRPr lang="en-CA" b="1" dirty="0" smtClean="0"/>
          </a:p>
          <a:p>
            <a:r>
              <a:rPr lang="en-CA" dirty="0" smtClean="0"/>
              <a:t>One example of a decomposition reaction is the electrolysis of water to make oxygen and hydrogen gas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	</a:t>
            </a:r>
            <a:r>
              <a:rPr lang="pt-BR" b="1" dirty="0" smtClean="0"/>
              <a:t>  </a:t>
            </a:r>
            <a:r>
              <a:rPr lang="pt-BR" b="1" dirty="0" smtClean="0"/>
              <a:t>      </a:t>
            </a:r>
            <a:r>
              <a:rPr lang="pt-BR" dirty="0" smtClean="0"/>
              <a:t>2H</a:t>
            </a:r>
            <a:r>
              <a:rPr lang="pt-BR" baseline="-25000" dirty="0" smtClean="0"/>
              <a:t>2</a:t>
            </a:r>
            <a:r>
              <a:rPr lang="pt-BR" dirty="0" smtClean="0"/>
              <a:t>O 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 2H</a:t>
            </a:r>
            <a:r>
              <a:rPr lang="pt-BR" baseline="-25000" dirty="0" smtClean="0"/>
              <a:t>2</a:t>
            </a:r>
            <a:r>
              <a:rPr lang="pt-BR" dirty="0" smtClean="0"/>
              <a:t> + O</a:t>
            </a:r>
            <a:r>
              <a:rPr lang="pt-BR" baseline="-25000" dirty="0" smtClean="0"/>
              <a:t>2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Single Replacement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This is when </a:t>
            </a:r>
            <a:r>
              <a:rPr lang="en-CA" u="sng" dirty="0" smtClean="0"/>
              <a:t>one element trades places</a:t>
            </a:r>
            <a:r>
              <a:rPr lang="en-CA" dirty="0" smtClean="0"/>
              <a:t> with another element in a compound. These reactions come in the general form of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	</a:t>
            </a:r>
            <a:r>
              <a:rPr lang="en-CA" b="1" dirty="0" smtClean="0"/>
              <a:t> </a:t>
            </a:r>
            <a:r>
              <a:rPr lang="en-CA" b="1" dirty="0" smtClean="0"/>
              <a:t>A + BC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en-CA" b="1" dirty="0" smtClean="0"/>
              <a:t> </a:t>
            </a:r>
            <a:r>
              <a:rPr lang="en-CA" b="1" dirty="0" smtClean="0"/>
              <a:t>AC + </a:t>
            </a:r>
            <a:r>
              <a:rPr lang="en-CA" b="1" dirty="0" smtClean="0"/>
              <a:t>B</a:t>
            </a:r>
          </a:p>
          <a:p>
            <a:pPr>
              <a:buNone/>
            </a:pPr>
            <a:endParaRPr lang="en-CA" b="1" dirty="0" smtClean="0"/>
          </a:p>
          <a:p>
            <a:r>
              <a:rPr lang="en-CA" dirty="0" smtClean="0"/>
              <a:t>One example of a single displacement reaction is when magnesium replaces hydrogen in water to make magnesium hydroxide and hydrogen gas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</a:t>
            </a:r>
            <a:r>
              <a:rPr lang="pt-BR" dirty="0" smtClean="0"/>
              <a:t> </a:t>
            </a:r>
            <a:r>
              <a:rPr lang="pt-BR" dirty="0" smtClean="0"/>
              <a:t>Mg + </a:t>
            </a:r>
            <a:r>
              <a:rPr lang="pt-BR" dirty="0" smtClean="0"/>
              <a:t>2H</a:t>
            </a:r>
            <a:r>
              <a:rPr lang="pt-BR" baseline="-25000" dirty="0" smtClean="0"/>
              <a:t>2</a:t>
            </a:r>
            <a:r>
              <a:rPr lang="pt-BR" dirty="0" smtClean="0"/>
              <a:t>O 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 </a:t>
            </a:r>
            <a:r>
              <a:rPr lang="pt-BR" dirty="0" smtClean="0"/>
              <a:t>Mg(OH)</a:t>
            </a:r>
            <a:r>
              <a:rPr lang="pt-BR" baseline="-25000" dirty="0" smtClean="0"/>
              <a:t>2</a:t>
            </a:r>
            <a:r>
              <a:rPr lang="pt-BR" dirty="0" smtClean="0"/>
              <a:t> + H</a:t>
            </a:r>
            <a:r>
              <a:rPr lang="pt-BR" baseline="-25000" dirty="0" smtClean="0"/>
              <a:t>2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Double Replacement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 This is when the </a:t>
            </a:r>
            <a:r>
              <a:rPr lang="en-CA" u="sng" dirty="0" smtClean="0"/>
              <a:t>anions and </a:t>
            </a:r>
            <a:r>
              <a:rPr lang="en-CA" u="sng" dirty="0" err="1" smtClean="0"/>
              <a:t>cations</a:t>
            </a:r>
            <a:r>
              <a:rPr lang="en-CA" dirty="0" smtClean="0"/>
              <a:t> of two different molecules </a:t>
            </a:r>
            <a:r>
              <a:rPr lang="en-CA" u="sng" dirty="0" smtClean="0"/>
              <a:t>switch places</a:t>
            </a:r>
            <a:r>
              <a:rPr lang="en-CA" dirty="0" smtClean="0"/>
              <a:t>, forming </a:t>
            </a:r>
            <a:r>
              <a:rPr lang="en-CA" u="sng" dirty="0" smtClean="0"/>
              <a:t>two entirely different compounds</a:t>
            </a:r>
            <a:r>
              <a:rPr lang="en-CA" dirty="0" smtClean="0"/>
              <a:t>. These reactions are in the general form</a:t>
            </a:r>
            <a:r>
              <a:rPr lang="en-CA" dirty="0" smtClean="0"/>
              <a:t>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	</a:t>
            </a:r>
            <a:r>
              <a:rPr lang="en-CA" b="1" dirty="0" smtClean="0"/>
              <a:t> AB + CD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en-CA" b="1" dirty="0" smtClean="0"/>
              <a:t> </a:t>
            </a:r>
            <a:r>
              <a:rPr lang="en-CA" b="1" dirty="0" smtClean="0"/>
              <a:t>AD + </a:t>
            </a:r>
            <a:r>
              <a:rPr lang="en-CA" b="1" dirty="0" smtClean="0"/>
              <a:t>CB</a:t>
            </a:r>
          </a:p>
          <a:p>
            <a:pPr>
              <a:buNone/>
            </a:pPr>
            <a:endParaRPr lang="en-CA" b="1" dirty="0" smtClean="0"/>
          </a:p>
          <a:p>
            <a:r>
              <a:rPr lang="en-CA" dirty="0" smtClean="0"/>
              <a:t>One example of a double displacement reaction is the reaction of lead (II) nitrate with potassium iodide to form lead (II) iodide and potassium nitrate</a:t>
            </a:r>
            <a:r>
              <a:rPr lang="en-CA" dirty="0" smtClean="0"/>
              <a:t>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 </a:t>
            </a:r>
            <a:r>
              <a:rPr lang="en-CA" dirty="0" smtClean="0"/>
              <a:t>   </a:t>
            </a:r>
            <a:r>
              <a:rPr lang="pl-PL" b="1" dirty="0" smtClean="0"/>
              <a:t>Pb(NO</a:t>
            </a:r>
            <a:r>
              <a:rPr lang="pl-PL" b="1" baseline="-25000" dirty="0" smtClean="0"/>
              <a:t>3</a:t>
            </a:r>
            <a:r>
              <a:rPr lang="pl-PL" b="1" dirty="0" smtClean="0"/>
              <a:t>)</a:t>
            </a:r>
            <a:r>
              <a:rPr lang="pl-PL" b="1" baseline="-25000" dirty="0" smtClean="0"/>
              <a:t>2</a:t>
            </a:r>
            <a:r>
              <a:rPr lang="pl-PL" b="1" dirty="0" smtClean="0"/>
              <a:t> + </a:t>
            </a:r>
            <a:r>
              <a:rPr lang="pl-PL" b="1" dirty="0" smtClean="0"/>
              <a:t>2KI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pl-PL" b="1" dirty="0" smtClean="0"/>
              <a:t> </a:t>
            </a:r>
            <a:r>
              <a:rPr lang="pl-PL" b="1" dirty="0" smtClean="0"/>
              <a:t>PbI</a:t>
            </a:r>
            <a:r>
              <a:rPr lang="pl-PL" b="1" baseline="-25000" dirty="0" smtClean="0"/>
              <a:t>2</a:t>
            </a:r>
            <a:r>
              <a:rPr lang="pl-PL" b="1" dirty="0" smtClean="0"/>
              <a:t> + </a:t>
            </a:r>
            <a:r>
              <a:rPr lang="pl-PL" b="1" dirty="0" smtClean="0"/>
              <a:t>2KNO</a:t>
            </a:r>
            <a:r>
              <a:rPr lang="pl-PL" b="1" baseline="-25000" dirty="0" smtClean="0"/>
              <a:t>3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Acid-Base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This is a special kind of </a:t>
            </a:r>
            <a:r>
              <a:rPr lang="en-CA" u="sng" dirty="0" smtClean="0"/>
              <a:t>double displacement </a:t>
            </a:r>
            <a:r>
              <a:rPr lang="en-CA" dirty="0" smtClean="0"/>
              <a:t>reaction that takes place when an </a:t>
            </a:r>
            <a:r>
              <a:rPr lang="en-CA" u="sng" dirty="0" smtClean="0"/>
              <a:t>acid and base</a:t>
            </a:r>
            <a:r>
              <a:rPr lang="en-CA" dirty="0" smtClean="0"/>
              <a:t> react with each other. The H</a:t>
            </a:r>
            <a:r>
              <a:rPr lang="en-CA" baseline="30000" dirty="0" smtClean="0"/>
              <a:t>+</a:t>
            </a:r>
            <a:r>
              <a:rPr lang="en-CA" dirty="0" smtClean="0"/>
              <a:t> ion in the acid reacts with the OH</a:t>
            </a:r>
            <a:r>
              <a:rPr lang="en-CA" baseline="30000" dirty="0" smtClean="0"/>
              <a:t>-</a:t>
            </a:r>
            <a:r>
              <a:rPr lang="en-CA" dirty="0" smtClean="0"/>
              <a:t> ion in the base, causing the </a:t>
            </a:r>
            <a:r>
              <a:rPr lang="en-CA" u="sng" dirty="0" smtClean="0"/>
              <a:t>formation of water</a:t>
            </a:r>
            <a:r>
              <a:rPr lang="en-CA" dirty="0" smtClean="0"/>
              <a:t>. Generally, the product of this reaction is some </a:t>
            </a:r>
            <a:r>
              <a:rPr lang="en-CA" u="sng" dirty="0" smtClean="0"/>
              <a:t>ionic salt and water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	</a:t>
            </a:r>
            <a:r>
              <a:rPr lang="en-CA" b="1" dirty="0" smtClean="0"/>
              <a:t>HA </a:t>
            </a:r>
            <a:r>
              <a:rPr lang="en-CA" b="1" dirty="0" smtClean="0"/>
              <a:t>+ BOH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en-CA" b="1" dirty="0" smtClean="0"/>
              <a:t> </a:t>
            </a:r>
            <a:r>
              <a:rPr lang="en-CA" b="1" dirty="0" smtClean="0"/>
              <a:t>H</a:t>
            </a:r>
            <a:r>
              <a:rPr lang="en-CA" b="1" baseline="-25000" dirty="0" smtClean="0"/>
              <a:t>2</a:t>
            </a:r>
            <a:r>
              <a:rPr lang="en-CA" b="1" dirty="0" smtClean="0"/>
              <a:t>O + </a:t>
            </a:r>
            <a:r>
              <a:rPr lang="en-CA" b="1" dirty="0" smtClean="0"/>
              <a:t>BA</a:t>
            </a:r>
          </a:p>
          <a:p>
            <a:pPr>
              <a:buNone/>
            </a:pPr>
            <a:endParaRPr lang="en-CA" b="1" dirty="0" smtClean="0"/>
          </a:p>
          <a:p>
            <a:r>
              <a:rPr lang="en-CA" dirty="0" smtClean="0"/>
              <a:t>One example of an acid-base reaction is the reaction of </a:t>
            </a:r>
            <a:r>
              <a:rPr lang="en-CA" dirty="0" err="1" smtClean="0"/>
              <a:t>hydrobromic</a:t>
            </a:r>
            <a:r>
              <a:rPr lang="en-CA" dirty="0" smtClean="0"/>
              <a:t> acid (</a:t>
            </a:r>
            <a:r>
              <a:rPr lang="en-CA" dirty="0" err="1" smtClean="0"/>
              <a:t>HBr</a:t>
            </a:r>
            <a:r>
              <a:rPr lang="en-CA" dirty="0" smtClean="0"/>
              <a:t>) with sodium hydroxide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        </a:t>
            </a:r>
            <a:r>
              <a:rPr lang="en-CA" b="1" dirty="0" smtClean="0"/>
              <a:t> </a:t>
            </a:r>
            <a:r>
              <a:rPr lang="en-CA" b="1" dirty="0" err="1" smtClean="0"/>
              <a:t>HBr</a:t>
            </a:r>
            <a:r>
              <a:rPr lang="en-CA" b="1" dirty="0" smtClean="0"/>
              <a:t> + </a:t>
            </a:r>
            <a:r>
              <a:rPr lang="en-CA" b="1" dirty="0" err="1" smtClean="0"/>
              <a:t>NaOH</a:t>
            </a:r>
            <a:r>
              <a:rPr lang="en-CA" b="1" dirty="0" smtClean="0"/>
              <a:t> </a:t>
            </a:r>
            <a:r>
              <a:rPr lang="en-CA" b="1" dirty="0" smtClean="0">
                <a:sym typeface="Wingdings" pitchFamily="2" charset="2"/>
              </a:rPr>
              <a:t></a:t>
            </a:r>
            <a:r>
              <a:rPr lang="en-CA" b="1" dirty="0" smtClean="0"/>
              <a:t> </a:t>
            </a:r>
            <a:r>
              <a:rPr lang="en-CA" b="1" dirty="0" err="1" smtClean="0"/>
              <a:t>NaBr</a:t>
            </a:r>
            <a:r>
              <a:rPr lang="en-CA" b="1" dirty="0" smtClean="0"/>
              <a:t> + H</a:t>
            </a:r>
            <a:r>
              <a:rPr lang="en-CA" b="1" baseline="-25000" dirty="0" smtClean="0"/>
              <a:t>2</a:t>
            </a:r>
            <a:r>
              <a:rPr lang="en-CA" b="1" dirty="0" smtClean="0"/>
              <a:t>O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Handy checklist for determining type of reaction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CA" dirty="0" smtClean="0"/>
              <a:t>Follow this series of questions. When you can answer "yes" to a question, then stop!</a:t>
            </a:r>
          </a:p>
          <a:p>
            <a:r>
              <a:rPr lang="en-CA" dirty="0" smtClean="0"/>
              <a:t>1)  Does your reaction have oxygen as one of it's reactants and carbon dioxide and water as products? If yes, then it's a combustion </a:t>
            </a:r>
            <a:r>
              <a:rPr lang="en-CA" dirty="0" smtClean="0"/>
              <a:t>reaction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2)  Does your reaction have two (or more) chemicals combining to form one chemical? If yes, then it's a synthesis </a:t>
            </a:r>
            <a:r>
              <a:rPr lang="en-CA" dirty="0" smtClean="0"/>
              <a:t>reaction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3)  Does your reaction have one large molecule falling apart to make several small ones? If yes, then it's a decomposition </a:t>
            </a:r>
            <a:r>
              <a:rPr lang="en-CA" dirty="0" smtClean="0"/>
              <a:t>reaction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4)  Does your reaction have any molecules that contain only one element? If yes, then it's a single displacement </a:t>
            </a:r>
            <a:r>
              <a:rPr lang="en-CA" dirty="0" smtClean="0"/>
              <a:t>reaction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5)  Does your reaction have water as one of the products? If yes, then it's an acid-base </a:t>
            </a:r>
            <a:r>
              <a:rPr lang="en-CA" dirty="0" smtClean="0"/>
              <a:t>reaction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6)  If you haven't answered "yes" to any of the questions above, then you've got a double displacement reaction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reactions are processes in which a set of substances called </a:t>
            </a:r>
            <a:r>
              <a:rPr lang="en-US" u="sng" dirty="0" smtClean="0"/>
              <a:t>reactants</a:t>
            </a:r>
            <a:r>
              <a:rPr lang="en-US" dirty="0" smtClean="0"/>
              <a:t> is converted to a new set of substances called </a:t>
            </a:r>
            <a:r>
              <a:rPr lang="en-US" u="sng" dirty="0" smtClean="0"/>
              <a:t>products</a:t>
            </a:r>
            <a:endParaRPr lang="en-US" dirty="0" smtClean="0"/>
          </a:p>
          <a:p>
            <a:r>
              <a:rPr lang="en-US" dirty="0" smtClean="0"/>
              <a:t>Simply put, a chemical reaction is the process by which </a:t>
            </a:r>
            <a:r>
              <a:rPr lang="en-US" u="sng" dirty="0" smtClean="0"/>
              <a:t>a chemical change occurs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changes…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are the most common indicators that a chemical reaction or change has taken place:</a:t>
            </a:r>
          </a:p>
          <a:p>
            <a:pPr lvl="1"/>
            <a:r>
              <a:rPr lang="en-US" u="sng" dirty="0" smtClean="0"/>
              <a:t>A </a:t>
            </a:r>
            <a:r>
              <a:rPr lang="en-US" u="sng" dirty="0" err="1" smtClean="0"/>
              <a:t>colour</a:t>
            </a:r>
            <a:r>
              <a:rPr lang="en-US" u="sng" dirty="0" smtClean="0"/>
              <a:t> change</a:t>
            </a:r>
          </a:p>
          <a:p>
            <a:pPr lvl="1"/>
            <a:r>
              <a:rPr lang="en-US" dirty="0" smtClean="0"/>
              <a:t>Formation of a solid (</a:t>
            </a:r>
            <a:r>
              <a:rPr lang="en-US" u="sng" dirty="0" smtClean="0"/>
              <a:t>called a precipitate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Formation of a gas</a:t>
            </a:r>
            <a:endParaRPr lang="en-CA" u="sng" dirty="0" smtClean="0"/>
          </a:p>
          <a:p>
            <a:pPr lvl="1"/>
            <a:r>
              <a:rPr lang="en-US" u="sng" dirty="0" smtClean="0"/>
              <a:t>Release or absorption of heat</a:t>
            </a:r>
            <a:endParaRPr lang="en-US" dirty="0" smtClean="0"/>
          </a:p>
          <a:p>
            <a:r>
              <a:rPr lang="en-US" dirty="0" smtClean="0"/>
              <a:t>Bottom line here: </a:t>
            </a:r>
            <a:r>
              <a:rPr lang="en-US" b="1" u="sng" dirty="0" smtClean="0"/>
              <a:t>When a chemical reaction or change occurs, a new substance (or substances) is always formed.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try a couple out….</a:t>
            </a: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Examining a chemical equation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Let’s take a look at an equation. We will use the baking soda/vinegar example from the demo: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  </a:t>
            </a:r>
            <a:r>
              <a:rPr lang="en-CA" sz="2400" dirty="0" smtClean="0"/>
              <a:t>NaHCO</a:t>
            </a:r>
            <a:r>
              <a:rPr lang="en-CA" sz="2400" baseline="-25000" dirty="0" smtClean="0"/>
              <a:t>3</a:t>
            </a:r>
            <a:r>
              <a:rPr lang="en-CA" sz="2400" dirty="0" smtClean="0"/>
              <a:t> </a:t>
            </a:r>
            <a:r>
              <a:rPr lang="en-CA" sz="2400" dirty="0" smtClean="0"/>
              <a:t>+ </a:t>
            </a:r>
            <a:r>
              <a:rPr lang="en-CA" sz="2400" dirty="0" smtClean="0"/>
              <a:t>CH</a:t>
            </a:r>
            <a:r>
              <a:rPr lang="en-CA" sz="2400" baseline="-25000" dirty="0" smtClean="0"/>
              <a:t>3</a:t>
            </a:r>
            <a:r>
              <a:rPr lang="en-CA" sz="2400" dirty="0" smtClean="0"/>
              <a:t>COOH </a:t>
            </a:r>
            <a:r>
              <a:rPr lang="en-CA" sz="2400" dirty="0" smtClean="0">
                <a:sym typeface="Wingdings" pitchFamily="2" charset="2"/>
              </a:rPr>
              <a:t></a:t>
            </a:r>
            <a:r>
              <a:rPr lang="en-CA" sz="2400" dirty="0" smtClean="0"/>
              <a:t> NaCH</a:t>
            </a:r>
            <a:r>
              <a:rPr lang="en-CA" sz="2400" baseline="-25000" dirty="0" smtClean="0"/>
              <a:t>3</a:t>
            </a:r>
            <a:r>
              <a:rPr lang="en-CA" sz="2400" dirty="0" smtClean="0"/>
              <a:t>COO </a:t>
            </a:r>
            <a:r>
              <a:rPr lang="en-CA" sz="2400" dirty="0" smtClean="0"/>
              <a:t>+ H</a:t>
            </a:r>
            <a:r>
              <a:rPr lang="en-CA" sz="2400" baseline="-25000" dirty="0" smtClean="0"/>
              <a:t>2</a:t>
            </a:r>
            <a:r>
              <a:rPr lang="en-CA" sz="2400" dirty="0" smtClean="0"/>
              <a:t>O + </a:t>
            </a:r>
            <a:r>
              <a:rPr lang="en-CA" sz="2400" dirty="0" smtClean="0"/>
              <a:t>CO</a:t>
            </a:r>
            <a:r>
              <a:rPr lang="en-CA" sz="2400" baseline="-25000" dirty="0" smtClean="0"/>
              <a:t>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    </a:t>
            </a:r>
            <a:r>
              <a:rPr lang="en-US" b="1" u="sng" dirty="0" smtClean="0"/>
              <a:t>REACTANTS</a:t>
            </a:r>
            <a:r>
              <a:rPr lang="en-US" dirty="0" smtClean="0"/>
              <a:t>   </a:t>
            </a:r>
            <a:r>
              <a:rPr lang="en-US" dirty="0" smtClean="0">
                <a:sym typeface="Wingdings" pitchFamily="2" charset="2"/>
              </a:rPr>
              <a:t>   </a:t>
            </a:r>
            <a:r>
              <a:rPr lang="en-US" b="1" u="sng" dirty="0" smtClean="0">
                <a:sym typeface="Wingdings" pitchFamily="2" charset="2"/>
              </a:rPr>
              <a:t>PRODUCTS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This is a </a:t>
            </a:r>
            <a:r>
              <a:rPr lang="en-US" u="sng" dirty="0" smtClean="0"/>
              <a:t>chemical equation</a:t>
            </a:r>
            <a:r>
              <a:rPr lang="en-US" dirty="0" smtClean="0"/>
              <a:t>. Typically, the </a:t>
            </a:r>
            <a:r>
              <a:rPr lang="en-US" u="sng" dirty="0" smtClean="0"/>
              <a:t>reactants</a:t>
            </a:r>
            <a:r>
              <a:rPr lang="en-US" dirty="0" smtClean="0"/>
              <a:t> appear on the left, and are connected by drawing an arrow to the </a:t>
            </a:r>
            <a:r>
              <a:rPr lang="en-US" u="sng" dirty="0" smtClean="0"/>
              <a:t>products</a:t>
            </a:r>
            <a:r>
              <a:rPr lang="en-US" dirty="0" smtClean="0"/>
              <a:t> on the right.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Equations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Sometimes, we will need to write an equation when only given words to describe an equation. Let‘s try an example:</a:t>
            </a:r>
          </a:p>
          <a:p>
            <a:pPr lvl="1"/>
            <a:r>
              <a:rPr lang="en-CA" dirty="0" smtClean="0"/>
              <a:t>A solution of sodium iodide is added to a solution of potassium nitrate to make a potassium iodide precipitate and a sodium nitrate solution</a:t>
            </a:r>
            <a:r>
              <a:rPr lang="en-CA" dirty="0" smtClean="0"/>
              <a:t>.</a:t>
            </a:r>
          </a:p>
          <a:p>
            <a:pPr lvl="2"/>
            <a:r>
              <a:rPr lang="en-US" dirty="0" smtClean="0"/>
              <a:t>First, identify products and reactants, and write it in words:</a:t>
            </a:r>
          </a:p>
          <a:p>
            <a:pPr lvl="3"/>
            <a:r>
              <a:rPr lang="en-US" u="sng" dirty="0" smtClean="0"/>
              <a:t>Sodium iodide + potassium nitrate </a:t>
            </a:r>
            <a:r>
              <a:rPr lang="en-US" u="sng" dirty="0" smtClean="0">
                <a:sym typeface="Wingdings" pitchFamily="2" charset="2"/>
              </a:rPr>
              <a:t> potassium iodide + sodium nitrate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Next, put it into formulas:</a:t>
            </a:r>
          </a:p>
          <a:p>
            <a:pPr lvl="3"/>
            <a:r>
              <a:rPr lang="en-US" u="sng" dirty="0" err="1" smtClean="0">
                <a:sym typeface="Wingdings" pitchFamily="2" charset="2"/>
              </a:rPr>
              <a:t>NaI</a:t>
            </a:r>
            <a:r>
              <a:rPr lang="en-US" u="sng" dirty="0" smtClean="0">
                <a:sym typeface="Wingdings" pitchFamily="2" charset="2"/>
              </a:rPr>
              <a:t> + KNO3  KI + NaNO3</a:t>
            </a:r>
            <a:endParaRPr lang="en-CA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States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One other thing we can add to the previous equation is the </a:t>
            </a:r>
            <a:r>
              <a:rPr lang="en-US" u="sng" dirty="0" smtClean="0"/>
              <a:t>state</a:t>
            </a:r>
            <a:r>
              <a:rPr lang="en-US" dirty="0" smtClean="0"/>
              <a:t> of each reactant and product. This is done with a </a:t>
            </a:r>
            <a:r>
              <a:rPr lang="en-US" u="sng" dirty="0" smtClean="0"/>
              <a:t>subscript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Solution, or dissolved = </a:t>
            </a:r>
            <a:r>
              <a:rPr lang="en-US" u="sng" dirty="0" smtClean="0"/>
              <a:t>(</a:t>
            </a:r>
            <a:r>
              <a:rPr lang="en-US" u="sng" dirty="0" err="1" smtClean="0"/>
              <a:t>aq</a:t>
            </a:r>
            <a:r>
              <a:rPr lang="en-US" u="sng" dirty="0" smtClean="0"/>
              <a:t>, means aqueous)</a:t>
            </a:r>
            <a:endParaRPr lang="en-US" dirty="0" smtClean="0"/>
          </a:p>
          <a:p>
            <a:pPr lvl="1"/>
            <a:r>
              <a:rPr lang="en-US" dirty="0" smtClean="0"/>
              <a:t>Gas = </a:t>
            </a:r>
            <a:r>
              <a:rPr lang="en-US" u="sng" dirty="0" smtClean="0"/>
              <a:t>(g)</a:t>
            </a:r>
            <a:endParaRPr lang="en-US" dirty="0" smtClean="0"/>
          </a:p>
          <a:p>
            <a:pPr lvl="1"/>
            <a:r>
              <a:rPr lang="en-US" dirty="0" smtClean="0"/>
              <a:t>Precipitate or solid = </a:t>
            </a:r>
            <a:r>
              <a:rPr lang="en-US" u="sng" dirty="0" smtClean="0"/>
              <a:t>(s)</a:t>
            </a:r>
            <a:endParaRPr lang="en-US" dirty="0" smtClean="0"/>
          </a:p>
          <a:p>
            <a:pPr lvl="1"/>
            <a:r>
              <a:rPr lang="en-US" dirty="0" smtClean="0"/>
              <a:t>Liquid = </a:t>
            </a:r>
            <a:r>
              <a:rPr lang="en-US" u="sng" dirty="0" smtClean="0"/>
              <a:t>(l)</a:t>
            </a:r>
            <a:r>
              <a:rPr lang="en-US" dirty="0" smtClean="0"/>
              <a:t>. Usually this is what water is, unless it is specified as a gas.</a:t>
            </a:r>
          </a:p>
          <a:p>
            <a:pPr lvl="1">
              <a:buNone/>
            </a:pPr>
            <a:endParaRPr lang="en-US" u="sng" dirty="0" smtClean="0"/>
          </a:p>
          <a:p>
            <a:r>
              <a:rPr lang="en-US" dirty="0" smtClean="0"/>
              <a:t>Then, our previous equation would look like this: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NaI</a:t>
            </a:r>
            <a:r>
              <a:rPr lang="en-US" baseline="-25000" dirty="0" smtClean="0">
                <a:sym typeface="Wingdings" pitchFamily="2" charset="2"/>
              </a:rPr>
              <a:t>(</a:t>
            </a:r>
            <a:r>
              <a:rPr lang="en-US" baseline="-25000" dirty="0" err="1" smtClean="0">
                <a:sym typeface="Wingdings" pitchFamily="2" charset="2"/>
              </a:rPr>
              <a:t>aq</a:t>
            </a:r>
            <a:r>
              <a:rPr lang="en-US" baseline="-25000" dirty="0" smtClean="0">
                <a:sym typeface="Wingdings" pitchFamily="2" charset="2"/>
              </a:rPr>
              <a:t>)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+ </a:t>
            </a:r>
            <a:r>
              <a:rPr lang="en-US" dirty="0" smtClean="0">
                <a:sym typeface="Wingdings" pitchFamily="2" charset="2"/>
              </a:rPr>
              <a:t>KNO</a:t>
            </a:r>
            <a:r>
              <a:rPr lang="en-US" baseline="-25000" dirty="0" smtClean="0">
                <a:sym typeface="Wingdings" pitchFamily="2" charset="2"/>
              </a:rPr>
              <a:t>3(</a:t>
            </a:r>
            <a:r>
              <a:rPr lang="en-US" baseline="-25000" dirty="0" err="1" smtClean="0">
                <a:sym typeface="Wingdings" pitchFamily="2" charset="2"/>
              </a:rPr>
              <a:t>aq</a:t>
            </a:r>
            <a:r>
              <a:rPr lang="en-US" baseline="-25000" dirty="0" smtClean="0">
                <a:sym typeface="Wingdings" pitchFamily="2" charset="2"/>
              </a:rPr>
              <a:t>)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KI</a:t>
            </a:r>
            <a:r>
              <a:rPr lang="en-US" baseline="-25000" dirty="0" smtClean="0">
                <a:sym typeface="Wingdings" pitchFamily="2" charset="2"/>
              </a:rPr>
              <a:t>(s)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+ </a:t>
            </a:r>
            <a:r>
              <a:rPr lang="en-US" dirty="0" smtClean="0">
                <a:sym typeface="Wingdings" pitchFamily="2" charset="2"/>
              </a:rPr>
              <a:t>NaNO</a:t>
            </a:r>
            <a:r>
              <a:rPr lang="en-US" baseline="-25000" dirty="0" smtClean="0">
                <a:sym typeface="Wingdings" pitchFamily="2" charset="2"/>
              </a:rPr>
              <a:t>3(</a:t>
            </a:r>
            <a:r>
              <a:rPr lang="en-US" baseline="-25000" dirty="0" err="1" smtClean="0">
                <a:sym typeface="Wingdings" pitchFamily="2" charset="2"/>
              </a:rPr>
              <a:t>aq</a:t>
            </a:r>
            <a:r>
              <a:rPr lang="en-US" baseline="-25000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Chemical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6 common types of chemical reactions that we will consider:</a:t>
            </a:r>
          </a:p>
          <a:p>
            <a:r>
              <a:rPr lang="en-US" dirty="0" smtClean="0"/>
              <a:t>1. </a:t>
            </a:r>
            <a:r>
              <a:rPr lang="en-US" u="sng" dirty="0" smtClean="0"/>
              <a:t>Combustion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u="sng" dirty="0" smtClean="0"/>
              <a:t>Synthesis</a:t>
            </a:r>
            <a:endParaRPr lang="en-US" dirty="0" smtClean="0"/>
          </a:p>
          <a:p>
            <a:r>
              <a:rPr lang="en-US" dirty="0" smtClean="0"/>
              <a:t>3. </a:t>
            </a:r>
            <a:r>
              <a:rPr lang="en-US" u="sng" dirty="0" smtClean="0"/>
              <a:t>Decomposition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u="sng" dirty="0" smtClean="0"/>
              <a:t>Single Displacement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u="sng" dirty="0" smtClean="0"/>
              <a:t>Double Displacement</a:t>
            </a:r>
          </a:p>
          <a:p>
            <a:r>
              <a:rPr lang="en-US" dirty="0" smtClean="0"/>
              <a:t>6. </a:t>
            </a:r>
            <a:r>
              <a:rPr lang="en-US" u="sng" dirty="0" smtClean="0"/>
              <a:t>Acid-base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Combustion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combustion reaction is when </a:t>
            </a:r>
            <a:r>
              <a:rPr lang="en-CA" u="sng" dirty="0" smtClean="0"/>
              <a:t>oxygen</a:t>
            </a:r>
            <a:r>
              <a:rPr lang="en-CA" dirty="0" smtClean="0"/>
              <a:t> combines with another compound to form </a:t>
            </a:r>
            <a:r>
              <a:rPr lang="en-CA" u="sng" dirty="0" smtClean="0"/>
              <a:t>water and carbon dioxide</a:t>
            </a:r>
            <a:r>
              <a:rPr lang="en-CA" dirty="0" smtClean="0"/>
              <a:t>. These reactions are exothermic, meaning they </a:t>
            </a:r>
            <a:r>
              <a:rPr lang="en-CA" dirty="0" smtClean="0"/>
              <a:t>produce </a:t>
            </a:r>
            <a:r>
              <a:rPr lang="en-CA" dirty="0" smtClean="0"/>
              <a:t>heat. </a:t>
            </a:r>
            <a:endParaRPr lang="en-CA" dirty="0" smtClean="0"/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Example: burning propane in your BBQ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pt-BR" dirty="0" smtClean="0"/>
              <a:t> C</a:t>
            </a:r>
            <a:r>
              <a:rPr lang="pt-BR" baseline="-25000" dirty="0" smtClean="0"/>
              <a:t>3</a:t>
            </a:r>
            <a:r>
              <a:rPr lang="pt-BR" dirty="0" smtClean="0"/>
              <a:t>H</a:t>
            </a:r>
            <a:r>
              <a:rPr lang="pt-BR" baseline="-25000" dirty="0" smtClean="0"/>
              <a:t>8</a:t>
            </a:r>
            <a:r>
              <a:rPr lang="pt-BR" dirty="0" smtClean="0"/>
              <a:t> + </a:t>
            </a:r>
            <a:r>
              <a:rPr lang="pt-BR" dirty="0" smtClean="0"/>
              <a:t>5O</a:t>
            </a:r>
            <a:r>
              <a:rPr lang="pt-BR" baseline="-25000" dirty="0" smtClean="0"/>
              <a:t>2</a:t>
            </a:r>
            <a:r>
              <a:rPr lang="pt-BR" dirty="0" smtClean="0"/>
              <a:t> 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 3CO</a:t>
            </a:r>
            <a:r>
              <a:rPr lang="pt-BR" baseline="-25000" dirty="0" smtClean="0"/>
              <a:t>2</a:t>
            </a:r>
            <a:r>
              <a:rPr lang="pt-BR" dirty="0" smtClean="0"/>
              <a:t> </a:t>
            </a:r>
            <a:r>
              <a:rPr lang="pt-BR" dirty="0" smtClean="0"/>
              <a:t>+ </a:t>
            </a:r>
            <a:r>
              <a:rPr lang="pt-BR" dirty="0" smtClean="0"/>
              <a:t>4H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410</TotalTime>
  <Words>524</Words>
  <Application>Microsoft Office PowerPoint</Application>
  <PresentationFormat>On-screen Show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3.1 – Introduction to Chemical Reactions</vt:lpstr>
      <vt:lpstr>Chemical reactions</vt:lpstr>
      <vt:lpstr>Chemical changes…</vt:lpstr>
      <vt:lpstr>Demos</vt:lpstr>
      <vt:lpstr>Examining a chemical equation</vt:lpstr>
      <vt:lpstr>Writing Equations</vt:lpstr>
      <vt:lpstr>Identifying States</vt:lpstr>
      <vt:lpstr>Types of Chemical Reactions</vt:lpstr>
      <vt:lpstr>Combustion Reactions</vt:lpstr>
      <vt:lpstr>Synthesis Reactions</vt:lpstr>
      <vt:lpstr>Decomposition Reactions</vt:lpstr>
      <vt:lpstr>Single Replacement Reactions</vt:lpstr>
      <vt:lpstr>Double Replacement Reactions</vt:lpstr>
      <vt:lpstr>Acid-Base Reactions</vt:lpstr>
      <vt:lpstr>Handy checklist for determining type of reaction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Proteins</dc:title>
  <dc:creator>Mike Olfert</dc:creator>
  <cp:lastModifiedBy>Mike Olfert</cp:lastModifiedBy>
  <cp:revision>37</cp:revision>
  <dcterms:created xsi:type="dcterms:W3CDTF">2010-11-02T01:01:17Z</dcterms:created>
  <dcterms:modified xsi:type="dcterms:W3CDTF">2010-11-11T22:26:13Z</dcterms:modified>
</cp:coreProperties>
</file>